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7"/>
  </p:notesMasterIdLst>
  <p:handoutMasterIdLst>
    <p:handoutMasterId r:id="rId18"/>
  </p:handoutMasterIdLst>
  <p:sldIdLst>
    <p:sldId id="303" r:id="rId2"/>
    <p:sldId id="373" r:id="rId3"/>
    <p:sldId id="401" r:id="rId4"/>
    <p:sldId id="400" r:id="rId5"/>
    <p:sldId id="405" r:id="rId6"/>
    <p:sldId id="413" r:id="rId7"/>
    <p:sldId id="391" r:id="rId8"/>
    <p:sldId id="406" r:id="rId9"/>
    <p:sldId id="407" r:id="rId10"/>
    <p:sldId id="408" r:id="rId11"/>
    <p:sldId id="414" r:id="rId12"/>
    <p:sldId id="409" r:id="rId13"/>
    <p:sldId id="410" r:id="rId14"/>
    <p:sldId id="411" r:id="rId15"/>
    <p:sldId id="412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aley, Sarah (RGT)" initials="MS(" lastIdx="12" clrIdx="0">
    <p:extLst>
      <p:ext uri="{19B8F6BF-5375-455C-9EA6-DF929625EA0E}">
        <p15:presenceInfo xmlns:p15="http://schemas.microsoft.com/office/powerpoint/2012/main" userId="S-1-5-21-875326689-928589111-1252796590-15162" providerId="AD"/>
      </p:ext>
    </p:extLst>
  </p:cmAuthor>
  <p:cmAuthor id="2" name="Mealey, Sarah (DHE)" initials="MS(" lastIdx="11" clrIdx="1">
    <p:extLst>
      <p:ext uri="{19B8F6BF-5375-455C-9EA6-DF929625EA0E}">
        <p15:presenceInfo xmlns:p15="http://schemas.microsoft.com/office/powerpoint/2012/main" userId="S::smealey@dhe.mass.edu::1dfb6f9b-ab2a-46ec-966d-44c6f16cbe05" providerId="AD"/>
      </p:ext>
    </p:extLst>
  </p:cmAuthor>
  <p:cmAuthor id="3" name="Delci, Mario (DHE)" initials="DM(" lastIdx="6" clrIdx="2">
    <p:extLst>
      <p:ext uri="{19B8F6BF-5375-455C-9EA6-DF929625EA0E}">
        <p15:presenceInfo xmlns:p15="http://schemas.microsoft.com/office/powerpoint/2012/main" userId="S::mdelci@dhe.mass.edu::62a1b9e6-cdcb-42e8-b5bd-58aa301cc3f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7302"/>
    <a:srgbClr val="FEAF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78983" autoAdjust="0"/>
  </p:normalViewPr>
  <p:slideViewPr>
    <p:cSldViewPr>
      <p:cViewPr varScale="1">
        <p:scale>
          <a:sx n="94" d="100"/>
          <a:sy n="94" d="100"/>
        </p:scale>
        <p:origin x="199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F4E2125-7391-499B-BD3F-3283162A49BA}" type="datetimeFigureOut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C776792-8DAF-40E4-8BFE-F572A877A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0194B77-A949-4472-AF28-F82182E888D2}" type="datetimeFigureOut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C4DBFA0-E153-4FAE-87CE-1E856C41A7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5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1B2D5D-9F84-4096-A941-9FD02A890BCC}" type="slidenum">
              <a:rPr lang="en-US" altLang="en-US">
                <a:solidFill>
                  <a:prstClr val="black"/>
                </a:solidFill>
              </a:rPr>
              <a:pPr/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609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136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29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449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2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120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4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40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858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87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418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819400"/>
          </a:xfrm>
        </p:spPr>
        <p:txBody>
          <a:bodyPr tIns="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lnSpc>
                <a:spcPct val="90000"/>
              </a:lnSpc>
              <a:defRPr sz="6000" b="0">
                <a:solidFill>
                  <a:schemeClr val="tx1"/>
                </a:solidFill>
                <a:latin typeface="Franklin Gothic Demi" panose="020B0703020102020204" pitchFamily="34" charset="0"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4" y="6248400"/>
            <a:ext cx="1904686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" y="6048375"/>
            <a:ext cx="6019800" cy="733425"/>
          </a:xfrm>
        </p:spPr>
        <p:txBody>
          <a:bodyPr anchor="b"/>
          <a:lstStyle>
            <a:lvl1pPr marL="119062" indent="0">
              <a:buNone/>
              <a:defRPr lang="en-US" sz="16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Meeting Name — Month DD, YYYY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30213" y="690563"/>
            <a:ext cx="7086600" cy="609600"/>
          </a:xfrm>
          <a:prstGeom prst="rect">
            <a:avLst/>
          </a:prstGeom>
        </p:spPr>
        <p:txBody>
          <a:bodyPr rIns="45720" anchor="ctr"/>
          <a:lstStyle>
            <a:lvl1pPr>
              <a:defRPr sz="2400"/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26A067F-84F0-4FCB-91BD-A4BAD644B6F1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6259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4800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0" y="0"/>
            <a:ext cx="9144000" cy="1905000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0" y="1860550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089E3F3-A662-46B0-A7D1-E104A41C228F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3211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5778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382000" cy="1219200"/>
          </a:xfrm>
        </p:spPr>
        <p:txBody>
          <a:bodyPr/>
          <a:lstStyle>
            <a:lvl1pPr>
              <a:lnSpc>
                <a:spcPts val="42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8872"/>
            <a:ext cx="8229600" cy="1636776"/>
          </a:xfrm>
        </p:spPr>
        <p:txBody>
          <a:bodyPr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400" b="1" cap="none" baseline="0">
                <a:solidFill>
                  <a:schemeClr val="tx2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09" y="1828800"/>
            <a:ext cx="8238991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6F930-4FD0-44EA-B6E9-27C19B13C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C8E82DE-B153-45E1-940C-6CE8844F02AA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73936"/>
            <a:ext cx="4191000" cy="4623816"/>
          </a:xfrm>
        </p:spPr>
        <p:txBody>
          <a:bodyPr lIns="9144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114800" cy="46238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E95CEF2-63C7-41D1-AC3B-F11D0AEA6F1D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0A66E57-C0F8-4B8D-8854-D7A3DB0F0B4E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Hero Ima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600" y="6248400"/>
            <a:ext cx="5486400" cy="457200"/>
          </a:xfrm>
        </p:spPr>
        <p:txBody>
          <a:bodyPr lIns="118872" tIns="0" rIns="45720" bIns="0" anchor="b"/>
          <a:lstStyle>
            <a:lvl1pPr marL="0" indent="0" algn="l">
              <a:buNone/>
              <a:defRPr sz="1600" b="0" baseline="0">
                <a:solidFill>
                  <a:schemeClr val="bg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dirty="0"/>
              <a:t>Meeting Name — Month DD, YYYY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-91440"/>
            <a:ext cx="9144000" cy="614476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Rectangle 6"/>
          <p:cNvSpPr/>
          <p:nvPr userDrawn="1"/>
        </p:nvSpPr>
        <p:spPr bwMode="invGray">
          <a:xfrm>
            <a:off x="0" y="6049962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4" y="6248400"/>
            <a:ext cx="1904686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40229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152400"/>
            <a:ext cx="8382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1774825"/>
            <a:ext cx="83820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DB98637-2E44-408C-92DF-FBFBA33F1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1" r:id="rId1"/>
    <p:sldLayoutId id="2147484232" r:id="rId2"/>
    <p:sldLayoutId id="2147484233" r:id="rId3"/>
    <p:sldLayoutId id="2147484234" r:id="rId4"/>
    <p:sldLayoutId id="2147484235" r:id="rId5"/>
    <p:sldLayoutId id="2147484237" r:id="rId6"/>
    <p:sldLayoutId id="2147484238" r:id="rId7"/>
    <p:sldLayoutId id="2147484240" r:id="rId8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9pPr>
      <a:extLst/>
    </p:titleStyle>
    <p:bodyStyle>
      <a:lvl1pPr marL="438150" indent="-319088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1" fontAlgn="base" hangingPunct="1">
        <a:spcBef>
          <a:spcPct val="20000"/>
        </a:spcBef>
        <a:spcAft>
          <a:spcPct val="0"/>
        </a:spcAft>
        <a:buClr>
          <a:srgbClr val="C32D2E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1" fontAlgn="base" hangingPunct="1">
        <a:spcBef>
          <a:spcPct val="20000"/>
        </a:spcBef>
        <a:spcAft>
          <a:spcPct val="0"/>
        </a:spcAft>
        <a:buClr>
          <a:srgbClr val="84AA33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1" fontAlgn="base" hangingPunct="1">
        <a:spcBef>
          <a:spcPct val="20000"/>
        </a:spcBef>
        <a:spcAft>
          <a:spcPct val="0"/>
        </a:spcAft>
        <a:buClr>
          <a:srgbClr val="964305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D1880-CBDE-4218-9DAD-B01C26DB16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1" dirty="0">
                <a:latin typeface="+mj-lt"/>
                <a:cs typeface="Arial" charset="0"/>
              </a:rPr>
              <a:t>Update on Performance Measurement Review</a:t>
            </a:r>
            <a:endParaRPr lang="en-US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6523FE-7F48-444C-B002-31F0A3BCF0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Board of Higher Education Meeting – October 23, 2018</a:t>
            </a:r>
          </a:p>
        </p:txBody>
      </p:sp>
    </p:spTree>
    <p:extLst>
      <p:ext uri="{BB962C8B-B14F-4D97-AF65-F5344CB8AC3E}">
        <p14:creationId xmlns:p14="http://schemas.microsoft.com/office/powerpoint/2010/main" val="136702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F6263D2-A90F-48BF-B2CE-E84F317C9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290" y="1698625"/>
            <a:ext cx="7696200" cy="4625975"/>
          </a:xfrm>
        </p:spPr>
        <p:txBody>
          <a:bodyPr/>
          <a:lstStyle/>
          <a:p>
            <a:pPr marL="119062" indent="0">
              <a:buNone/>
            </a:pPr>
            <a:r>
              <a:rPr lang="en-US" sz="1800" b="1" dirty="0">
                <a:solidFill>
                  <a:schemeClr val="tx2"/>
                </a:solidFill>
              </a:rPr>
              <a:t>THE METRICS</a:t>
            </a:r>
          </a:p>
          <a:p>
            <a:pPr fontAlgn="auto"/>
            <a:r>
              <a:rPr lang="en-US" sz="1800" b="1" dirty="0"/>
              <a:t>Fiscal Stewardship</a:t>
            </a:r>
          </a:p>
          <a:p>
            <a:pPr lvl="1" fontAlgn="auto"/>
            <a:r>
              <a:rPr lang="en-US" sz="1600" dirty="0"/>
              <a:t>Modified Composite Financial Index (CFI) </a:t>
            </a:r>
          </a:p>
          <a:p>
            <a:pPr lvl="1" fontAlgn="auto"/>
            <a:r>
              <a:rPr lang="en-US" sz="1600" dirty="0"/>
              <a:t>Expenditures Devoted </a:t>
            </a:r>
            <a:br>
              <a:rPr lang="en-US" sz="1600" dirty="0"/>
            </a:br>
            <a:r>
              <a:rPr lang="en-US" sz="1600" dirty="0"/>
              <a:t>to Instruction</a:t>
            </a:r>
          </a:p>
          <a:p>
            <a:pPr lvl="1" fontAlgn="auto"/>
            <a:r>
              <a:rPr lang="en-US" sz="1600" dirty="0"/>
              <a:t>Cost of Degree Production</a:t>
            </a:r>
          </a:p>
          <a:p>
            <a:pPr lvl="1" fontAlgn="auto"/>
            <a:r>
              <a:rPr lang="en-US" sz="1600" dirty="0"/>
              <a:t>Deferred Maintenance / Facilities Maintenance</a:t>
            </a:r>
          </a:p>
          <a:p>
            <a:pPr lvl="1" fontAlgn="auto"/>
            <a:r>
              <a:rPr lang="en-US" sz="1600" dirty="0"/>
              <a:t>Instructor and Classroom Utilization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D440A73-3BD6-4D8C-897C-18FEACBD4D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Preview of Metrics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5EEE5A-6BCA-48DA-AD56-4352209E5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33400"/>
            <a:ext cx="8610600" cy="838200"/>
          </a:xfrm>
        </p:spPr>
        <p:txBody>
          <a:bodyPr/>
          <a:lstStyle/>
          <a:p>
            <a:r>
              <a:rPr lang="en-US" altLang="en-US" dirty="0"/>
              <a:t>Fiscal Stewardship</a:t>
            </a:r>
          </a:p>
        </p:txBody>
      </p:sp>
    </p:spTree>
    <p:extLst>
      <p:ext uri="{BB962C8B-B14F-4D97-AF65-F5344CB8AC3E}">
        <p14:creationId xmlns:p14="http://schemas.microsoft.com/office/powerpoint/2010/main" val="1901120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C377F9-7CF3-4E30-AE92-2918B4EE2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ED33430-4500-4571-8B69-488F4EDE24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Performance Measurement Review</a:t>
            </a:r>
          </a:p>
        </p:txBody>
      </p:sp>
    </p:spTree>
    <p:extLst>
      <p:ext uri="{BB962C8B-B14F-4D97-AF65-F5344CB8AC3E}">
        <p14:creationId xmlns:p14="http://schemas.microsoft.com/office/powerpoint/2010/main" val="636410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5029200"/>
          </a:xfrm>
        </p:spPr>
        <p:txBody>
          <a:bodyPr/>
          <a:lstStyle/>
          <a:p>
            <a:r>
              <a:rPr lang="en-US" sz="2600" b="1" dirty="0"/>
              <a:t>November: Final Meeting of Steering Committee</a:t>
            </a:r>
          </a:p>
          <a:p>
            <a:pPr marL="858838" lvl="1" indent="-401638">
              <a:buFont typeface="Wingdings" panose="05000000000000000000" pitchFamily="2" charset="2"/>
              <a:buChar char="q"/>
            </a:pPr>
            <a:r>
              <a:rPr lang="en-US" sz="2400" dirty="0"/>
              <a:t>Review final metric definitions and </a:t>
            </a:r>
            <a:br>
              <a:rPr lang="en-US" sz="2400" dirty="0"/>
            </a:br>
            <a:r>
              <a:rPr lang="en-US" sz="2400" dirty="0"/>
              <a:t>proposed benchmarks</a:t>
            </a:r>
          </a:p>
          <a:p>
            <a:pPr marL="858838" lvl="1" indent="-401638">
              <a:buFont typeface="Wingdings" panose="05000000000000000000" pitchFamily="2" charset="2"/>
              <a:buChar char="q"/>
            </a:pPr>
            <a:r>
              <a:rPr lang="en-US" sz="2400" dirty="0"/>
              <a:t>Provide context for report to BHE</a:t>
            </a:r>
          </a:p>
          <a:p>
            <a:r>
              <a:rPr lang="en-US" sz="2600" b="1" dirty="0"/>
              <a:t>December: BHE Action</a:t>
            </a:r>
          </a:p>
          <a:p>
            <a:pPr marL="858838" lvl="1" indent="-401638">
              <a:buFont typeface="Wingdings" panose="05000000000000000000" pitchFamily="2" charset="2"/>
              <a:buChar char="q"/>
            </a:pPr>
            <a:r>
              <a:rPr lang="en-US" sz="2400" dirty="0"/>
              <a:t>Motion to accept key performance indicators:</a:t>
            </a:r>
          </a:p>
          <a:p>
            <a:pPr marL="1203325" lvl="2" indent="-288925">
              <a:buFont typeface="Wingdings" panose="05000000000000000000" pitchFamily="2" charset="2"/>
              <a:buChar char="§"/>
            </a:pPr>
            <a:r>
              <a:rPr lang="en-US" dirty="0"/>
              <a:t>Purposes and definitions</a:t>
            </a:r>
          </a:p>
          <a:p>
            <a:pPr marL="1203325" lvl="2" indent="-288925">
              <a:buFont typeface="Wingdings" panose="05000000000000000000" pitchFamily="2" charset="2"/>
              <a:buChar char="§"/>
            </a:pPr>
            <a:r>
              <a:rPr lang="en-US" dirty="0"/>
              <a:t>Data sources</a:t>
            </a:r>
          </a:p>
          <a:p>
            <a:pPr marL="1203325" lvl="2" indent="-288925">
              <a:buFont typeface="Wingdings" panose="05000000000000000000" pitchFamily="2" charset="2"/>
              <a:buChar char="§"/>
            </a:pPr>
            <a:r>
              <a:rPr lang="en-US" dirty="0"/>
              <a:t>Proposed benchmarks and goals</a:t>
            </a:r>
            <a:endParaRPr lang="en-US" sz="2600" b="1" dirty="0"/>
          </a:p>
          <a:p>
            <a:r>
              <a:rPr lang="en-US" sz="2600" b="1" dirty="0"/>
              <a:t>December–March: Implementation</a:t>
            </a:r>
          </a:p>
          <a:p>
            <a:pPr marL="858838" lvl="1" indent="-401638">
              <a:buFont typeface="Wingdings" panose="05000000000000000000" pitchFamily="2" charset="2"/>
              <a:buChar char="q"/>
            </a:pPr>
            <a:r>
              <a:rPr lang="en-US" sz="2400" dirty="0"/>
              <a:t>Produce, vet &amp; launch end product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Performance Measurement Review</a:t>
            </a:r>
          </a:p>
        </p:txBody>
      </p:sp>
      <p:sp>
        <p:nvSpPr>
          <p:cNvPr id="1331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Process and Progress: Almost There</a:t>
            </a:r>
          </a:p>
        </p:txBody>
      </p:sp>
    </p:spTree>
    <p:extLst>
      <p:ext uri="{BB962C8B-B14F-4D97-AF65-F5344CB8AC3E}">
        <p14:creationId xmlns:p14="http://schemas.microsoft.com/office/powerpoint/2010/main" val="1044175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78B21-9CC9-443C-83AF-5D425D10A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98625"/>
            <a:ext cx="3733800" cy="3787775"/>
          </a:xfrm>
        </p:spPr>
        <p:txBody>
          <a:bodyPr/>
          <a:lstStyle/>
          <a:p>
            <a:r>
              <a:rPr lang="en-US" b="1" dirty="0"/>
              <a:t>Planned for March 2019</a:t>
            </a:r>
          </a:p>
          <a:p>
            <a:r>
              <a:rPr lang="en-US" b="1" dirty="0"/>
              <a:t>NO MORE STATIC REPORTS!</a:t>
            </a:r>
          </a:p>
          <a:p>
            <a:pPr lvl="1"/>
            <a:r>
              <a:rPr lang="en-US" sz="2400" dirty="0"/>
              <a:t>Online access</a:t>
            </a:r>
          </a:p>
          <a:p>
            <a:pPr lvl="1"/>
            <a:r>
              <a:rPr lang="en-US" sz="2400" dirty="0"/>
              <a:t>Continuous updates and enhancements</a:t>
            </a:r>
          </a:p>
          <a:p>
            <a:pPr lvl="1"/>
            <a:r>
              <a:rPr lang="en-US" sz="2400" dirty="0"/>
              <a:t>Periodic highlights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Performance Measurement Review</a:t>
            </a:r>
          </a:p>
        </p:txBody>
      </p:sp>
      <p:sp>
        <p:nvSpPr>
          <p:cNvPr id="1331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Launch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8420325-4219-4DCE-A6B9-835C39306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2562225"/>
            <a:ext cx="4419600" cy="3076575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1BF8172-5283-46C1-8D2E-1FA7ACB0939A}"/>
              </a:ext>
            </a:extLst>
          </p:cNvPr>
          <p:cNvCxnSpPr/>
          <p:nvPr/>
        </p:nvCxnSpPr>
        <p:spPr>
          <a:xfrm flipV="1">
            <a:off x="4724400" y="2209800"/>
            <a:ext cx="3581400" cy="39624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118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78B21-9CC9-443C-83AF-5D425D10A8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1652016"/>
            <a:ext cx="2743200" cy="4623816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400" b="1" dirty="0"/>
              <a:t>Tableau dashboards </a:t>
            </a:r>
            <a:r>
              <a:rPr lang="en-US" sz="2400" dirty="0"/>
              <a:t>allowing users to explore performance:</a:t>
            </a:r>
          </a:p>
          <a:p>
            <a:pPr lvl="1">
              <a:spcAft>
                <a:spcPts val="0"/>
              </a:spcAft>
            </a:pPr>
            <a:r>
              <a:rPr lang="en-US" sz="2000" dirty="0"/>
              <a:t>By specific outcome area </a:t>
            </a:r>
          </a:p>
          <a:p>
            <a:pPr lvl="1">
              <a:spcAft>
                <a:spcPts val="0"/>
              </a:spcAft>
            </a:pPr>
            <a:r>
              <a:rPr lang="en-US" sz="2000" dirty="0"/>
              <a:t>By segment / institution</a:t>
            </a:r>
          </a:p>
          <a:p>
            <a:pPr lvl="1">
              <a:spcAft>
                <a:spcPts val="0"/>
              </a:spcAft>
            </a:pPr>
            <a:r>
              <a:rPr lang="en-US" sz="2000" dirty="0"/>
              <a:t>With visualizations, interactivity and regularly updated data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4611A4-D8D5-4DBC-BBAF-30C9DA1C10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63472" y="1676400"/>
            <a:ext cx="2743200" cy="4623816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400" b="1" dirty="0"/>
              <a:t>Quarterly reports, </a:t>
            </a:r>
            <a:r>
              <a:rPr lang="en-US" sz="2400" dirty="0"/>
              <a:t>each covering a specific outcome area: </a:t>
            </a:r>
          </a:p>
          <a:p>
            <a:pPr lvl="1">
              <a:spcAft>
                <a:spcPts val="0"/>
              </a:spcAft>
            </a:pPr>
            <a:r>
              <a:rPr lang="en-US" sz="2000" dirty="0"/>
              <a:t>Intensive system, segment and institution assessments</a:t>
            </a:r>
          </a:p>
          <a:p>
            <a:pPr lvl="1">
              <a:spcAft>
                <a:spcPts val="0"/>
              </a:spcAft>
            </a:pPr>
            <a:r>
              <a:rPr lang="en-US" sz="2000" dirty="0"/>
              <a:t>Contextual information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Performance Measurement Review</a:t>
            </a:r>
          </a:p>
        </p:txBody>
      </p:sp>
      <p:sp>
        <p:nvSpPr>
          <p:cNvPr id="1331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Product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CF906ACF-C88B-451D-BE4E-F0D63E4BA873}"/>
              </a:ext>
            </a:extLst>
          </p:cNvPr>
          <p:cNvSpPr txBox="1">
            <a:spLocks/>
          </p:cNvSpPr>
          <p:nvPr/>
        </p:nvSpPr>
        <p:spPr bwMode="auto">
          <a:xfrm>
            <a:off x="6096000" y="1956816"/>
            <a:ext cx="2743200" cy="4623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>
            <a:lvl1pPr marL="438150" indent="-319088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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02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Char char="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3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32D2E"/>
              </a:buClr>
              <a:buFont typeface="Arial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025" indent="-182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Arial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5575" indent="-182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64305"/>
              </a:buClr>
              <a:buFont typeface="Wingdings 3" pitchFamily="18" charset="2"/>
              <a:buChar char="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spcAft>
                <a:spcPts val="1200"/>
              </a:spcAft>
            </a:pPr>
            <a:r>
              <a:rPr lang="en-US" sz="2400" b="1" dirty="0"/>
              <a:t>Expanded internal access </a:t>
            </a:r>
            <a:r>
              <a:rPr lang="en-US" sz="2400" dirty="0"/>
              <a:t>on Tableau platform:</a:t>
            </a:r>
          </a:p>
          <a:p>
            <a:pPr lvl="1">
              <a:spcAft>
                <a:spcPts val="0"/>
              </a:spcAft>
            </a:pPr>
            <a:r>
              <a:rPr lang="en-US" sz="2000" dirty="0"/>
              <a:t>Deeper level </a:t>
            </a:r>
            <a:br>
              <a:rPr lang="en-US" sz="2000" dirty="0"/>
            </a:br>
            <a:r>
              <a:rPr lang="en-US" sz="2000" dirty="0"/>
              <a:t>of data</a:t>
            </a:r>
          </a:p>
          <a:p>
            <a:pPr lvl="1">
              <a:spcAft>
                <a:spcPts val="0"/>
              </a:spcAft>
            </a:pPr>
            <a:r>
              <a:rPr lang="en-US" sz="2000" dirty="0"/>
              <a:t>Collaboration </a:t>
            </a:r>
            <a:br>
              <a:rPr lang="en-US" sz="2000" dirty="0"/>
            </a:br>
            <a:r>
              <a:rPr lang="en-US" sz="2000" dirty="0"/>
              <a:t>to support </a:t>
            </a:r>
            <a:br>
              <a:rPr lang="en-US" sz="2000" dirty="0"/>
            </a:br>
            <a:r>
              <a:rPr lang="en-US" sz="2000" dirty="0"/>
              <a:t>data-driven decision making</a:t>
            </a:r>
          </a:p>
        </p:txBody>
      </p:sp>
    </p:spTree>
    <p:extLst>
      <p:ext uri="{BB962C8B-B14F-4D97-AF65-F5344CB8AC3E}">
        <p14:creationId xmlns:p14="http://schemas.microsoft.com/office/powerpoint/2010/main" val="3610273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007FA08-203D-4604-BF8A-D39366E43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17618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0B2D6-020C-4ADA-9945-7A5B288ED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412" indent="-514350">
              <a:buFont typeface="+mj-lt"/>
              <a:buAutoNum type="arabicPeriod"/>
            </a:pPr>
            <a:r>
              <a:rPr lang="en-US" dirty="0"/>
              <a:t>Purpose of </a:t>
            </a:r>
            <a:br>
              <a:rPr lang="en-US" dirty="0"/>
            </a:br>
            <a:r>
              <a:rPr lang="en-US" dirty="0"/>
              <a:t>Performance Measurement Review</a:t>
            </a:r>
          </a:p>
          <a:p>
            <a:pPr marL="633412" indent="-514350">
              <a:buFont typeface="+mj-lt"/>
              <a:buAutoNum type="arabicPeriod"/>
            </a:pPr>
            <a:r>
              <a:rPr lang="en-US" dirty="0"/>
              <a:t>The Review Process</a:t>
            </a:r>
          </a:p>
          <a:p>
            <a:pPr marL="633412" indent="-514350">
              <a:buFont typeface="+mj-lt"/>
              <a:buAutoNum type="arabicPeriod"/>
            </a:pPr>
            <a:r>
              <a:rPr lang="en-US" dirty="0"/>
              <a:t>Current List of Key Performance Indicators</a:t>
            </a:r>
          </a:p>
          <a:p>
            <a:pPr marL="633412" indent="-514350">
              <a:buFont typeface="+mj-lt"/>
              <a:buAutoNum type="arabicPeriod"/>
            </a:pPr>
            <a:r>
              <a:rPr lang="en-US" dirty="0"/>
              <a:t>Plan for Rollout of the </a:t>
            </a:r>
            <a:br>
              <a:rPr lang="en-US" dirty="0"/>
            </a:br>
            <a:r>
              <a:rPr lang="en-US" dirty="0"/>
              <a:t>New Performance Measurement System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0C5A83-6D5C-45C1-8E8D-6DD23A2CD9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Performance Measurement Update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321CF4-C1F4-4555-862A-3535B4CBE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528643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953000"/>
          </a:xfrm>
        </p:spPr>
        <p:txBody>
          <a:bodyPr/>
          <a:lstStyle/>
          <a:p>
            <a:r>
              <a:rPr lang="en-US" sz="2600" b="1" dirty="0"/>
              <a:t>Chapter 15A, Section 7a: </a:t>
            </a:r>
            <a:r>
              <a:rPr lang="en-US" sz="2600" dirty="0"/>
              <a:t>Specific Requirements </a:t>
            </a:r>
            <a:br>
              <a:rPr lang="en-US" sz="2600" dirty="0"/>
            </a:br>
            <a:r>
              <a:rPr lang="en-US" sz="2600" dirty="0"/>
              <a:t>for the Establishment of a Public Higher Education Performance Measurement System in Massachusetts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/>
              <a:t>Establishes </a:t>
            </a:r>
            <a:r>
              <a:rPr lang="en-US" sz="2400" b="1" dirty="0"/>
              <a:t>Performance Measurement Task Force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/>
              <a:t>Specifies </a:t>
            </a:r>
            <a:r>
              <a:rPr lang="en-US" sz="2400" b="1" dirty="0"/>
              <a:t>performance areas </a:t>
            </a:r>
            <a:r>
              <a:rPr lang="en-US" sz="2400" dirty="0"/>
              <a:t>of interest to </a:t>
            </a:r>
            <a:br>
              <a:rPr lang="en-US" sz="2400" dirty="0"/>
            </a:br>
            <a:r>
              <a:rPr lang="en-US" sz="2400" dirty="0"/>
              <a:t>the Commonwealth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/>
              <a:t>Requires </a:t>
            </a:r>
            <a:r>
              <a:rPr lang="en-US" sz="2400" b="1" dirty="0"/>
              <a:t>institution-specific </a:t>
            </a:r>
            <a:r>
              <a:rPr lang="en-US" sz="2400" dirty="0"/>
              <a:t>peer analyses, benchmarks and goals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/>
              <a:t>Requires </a:t>
            </a:r>
            <a:r>
              <a:rPr lang="en-US" sz="2400" b="1" dirty="0"/>
              <a:t>public access </a:t>
            </a:r>
            <a:r>
              <a:rPr lang="en-US" sz="2400" dirty="0"/>
              <a:t>to institution-level accountability reporting</a:t>
            </a:r>
            <a:endParaRPr lang="en-US" sz="2400" b="1" dirty="0">
              <a:solidFill>
                <a:srgbClr val="0070C0"/>
              </a:solidFill>
            </a:endParaRPr>
          </a:p>
          <a:p>
            <a:endParaRPr lang="en-US" sz="2400" b="1" dirty="0">
              <a:solidFill>
                <a:srgbClr val="00863D"/>
              </a:solidFill>
            </a:endParaRPr>
          </a:p>
          <a:p>
            <a:endParaRPr lang="en-US" sz="24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Performance Measurement Review</a:t>
            </a:r>
          </a:p>
        </p:txBody>
      </p:sp>
      <p:sp>
        <p:nvSpPr>
          <p:cNvPr id="1331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Legislative Requirement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695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b="1" dirty="0"/>
              <a:t>Performance Measurement Task Force </a:t>
            </a:r>
          </a:p>
          <a:p>
            <a:pPr lvl="1"/>
            <a:r>
              <a:rPr lang="en-US" sz="2200" b="1" dirty="0"/>
              <a:t>Steering Committee launched March 2017</a:t>
            </a:r>
          </a:p>
          <a:p>
            <a:pPr lvl="2"/>
            <a:r>
              <a:rPr lang="en-US" sz="2200" dirty="0"/>
              <a:t>Representatives from every campus and the BHE</a:t>
            </a:r>
          </a:p>
          <a:p>
            <a:pPr lvl="2"/>
            <a:r>
              <a:rPr lang="en-US" sz="2200" dirty="0"/>
              <a:t>Has met three times, with one more meeting planned</a:t>
            </a:r>
          </a:p>
          <a:p>
            <a:pPr lvl="1"/>
            <a:r>
              <a:rPr lang="en-US" sz="2200" b="1" dirty="0"/>
              <a:t>Working Groups launched Spring 2017</a:t>
            </a:r>
            <a:endParaRPr lang="en-US" sz="2200" dirty="0"/>
          </a:p>
          <a:p>
            <a:pPr lvl="2"/>
            <a:r>
              <a:rPr lang="en-US" sz="2200" dirty="0"/>
              <a:t>Access and Affordability (2 Meetings)</a:t>
            </a:r>
          </a:p>
          <a:p>
            <a:pPr lvl="2"/>
            <a:r>
              <a:rPr lang="en-US" sz="2200" dirty="0"/>
              <a:t>Community College Student Success (3 Meetings)</a:t>
            </a:r>
          </a:p>
          <a:p>
            <a:pPr lvl="2"/>
            <a:r>
              <a:rPr lang="en-US" sz="2200" dirty="0"/>
              <a:t>State University Student Success (2 Meetings)</a:t>
            </a:r>
          </a:p>
          <a:p>
            <a:pPr lvl="2"/>
            <a:r>
              <a:rPr lang="en-US" sz="2200" dirty="0"/>
              <a:t>Fiscal Affairs (4 Meetings)</a:t>
            </a:r>
          </a:p>
          <a:p>
            <a:pPr lvl="1"/>
            <a:r>
              <a:rPr lang="en-US" sz="2200" b="1" dirty="0"/>
              <a:t>More than 70 campus representatives in total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Performance Measurement Review</a:t>
            </a:r>
          </a:p>
        </p:txBody>
      </p:sp>
      <p:sp>
        <p:nvSpPr>
          <p:cNvPr id="1331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Process and Progress: Almost There</a:t>
            </a:r>
          </a:p>
        </p:txBody>
      </p:sp>
    </p:spTree>
    <p:extLst>
      <p:ext uri="{BB962C8B-B14F-4D97-AF65-F5344CB8AC3E}">
        <p14:creationId xmlns:p14="http://schemas.microsoft.com/office/powerpoint/2010/main" val="98225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600200"/>
            <a:ext cx="8077200" cy="4625975"/>
          </a:xfrm>
        </p:spPr>
        <p:txBody>
          <a:bodyPr/>
          <a:lstStyle/>
          <a:p>
            <a:r>
              <a:rPr lang="en-US" sz="2600" b="1" dirty="0"/>
              <a:t>Accomplishments to Date </a:t>
            </a:r>
          </a:p>
          <a:p>
            <a:pPr marL="801688" lvl="1" indent="-344488">
              <a:buFont typeface="Wingdings" panose="05000000000000000000" pitchFamily="2" charset="2"/>
              <a:buChar char="ü"/>
            </a:pPr>
            <a:r>
              <a:rPr lang="en-US" sz="2400" dirty="0"/>
              <a:t>Fulfilled charge to develop metrics in consultation with campuses</a:t>
            </a:r>
          </a:p>
          <a:p>
            <a:pPr marL="801688" lvl="1" indent="-344488">
              <a:buFont typeface="Wingdings" panose="05000000000000000000" pitchFamily="2" charset="2"/>
              <a:buChar char="ü"/>
            </a:pPr>
            <a:r>
              <a:rPr lang="en-US" sz="2400" dirty="0"/>
              <a:t>Engaged external experts (NCHEMS) to develop </a:t>
            </a:r>
            <a:br>
              <a:rPr lang="en-US" sz="2400" dirty="0"/>
            </a:br>
            <a:r>
              <a:rPr lang="en-US" sz="2400" dirty="0"/>
              <a:t>peer comparison and benchmarks in collaboration with campuses and DHE</a:t>
            </a:r>
          </a:p>
          <a:p>
            <a:pPr marL="801688" lvl="1" indent="-344488">
              <a:buFont typeface="Wingdings" panose="05000000000000000000" pitchFamily="2" charset="2"/>
              <a:buChar char="ü"/>
            </a:pPr>
            <a:r>
              <a:rPr lang="en-US" sz="2400" dirty="0"/>
              <a:t>Produced draft list of metrics in each key performance area</a:t>
            </a:r>
          </a:p>
          <a:p>
            <a:pPr marL="801688" lvl="1" indent="-344488">
              <a:buFont typeface="Wingdings" panose="05000000000000000000" pitchFamily="2" charset="2"/>
              <a:buChar char="ü"/>
            </a:pPr>
            <a:r>
              <a:rPr lang="en-US" sz="2400" dirty="0"/>
              <a:t>Established Tableau as the environment for delivering Performance Measurement Dashboards to internal and external audiences. This included providing user licenses to campuses and orienting and training campus staff.</a:t>
            </a:r>
          </a:p>
          <a:p>
            <a:pPr marL="801688" lvl="1" indent="-344488">
              <a:buFont typeface="Wingdings" panose="05000000000000000000" pitchFamily="2" charset="2"/>
              <a:buChar char="ü"/>
            </a:pPr>
            <a:endParaRPr lang="en-US" sz="2400" dirty="0"/>
          </a:p>
          <a:p>
            <a:pPr marL="801688" lvl="1" indent="-344488">
              <a:buFont typeface="Wingdings" panose="05000000000000000000" pitchFamily="2" charset="2"/>
              <a:buChar char="ü"/>
            </a:pPr>
            <a:endParaRPr lang="en-US" sz="24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Performance Measurement Review</a:t>
            </a:r>
          </a:p>
        </p:txBody>
      </p:sp>
      <p:sp>
        <p:nvSpPr>
          <p:cNvPr id="1331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Process and Progress: Almost There</a:t>
            </a:r>
          </a:p>
        </p:txBody>
      </p:sp>
    </p:spTree>
    <p:extLst>
      <p:ext uri="{BB962C8B-B14F-4D97-AF65-F5344CB8AC3E}">
        <p14:creationId xmlns:p14="http://schemas.microsoft.com/office/powerpoint/2010/main" val="1453805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46F5405-12E0-4F87-8168-FBF6BC48A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Preview of Metrics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C6C8A63-6AE0-47E8-9753-C9B979C142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Performance Measurement Review</a:t>
            </a:r>
          </a:p>
        </p:txBody>
      </p:sp>
    </p:spTree>
    <p:extLst>
      <p:ext uri="{BB962C8B-B14F-4D97-AF65-F5344CB8AC3E}">
        <p14:creationId xmlns:p14="http://schemas.microsoft.com/office/powerpoint/2010/main" val="1529254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F6263D2-A90F-48BF-B2CE-E84F317C9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4876800"/>
          </a:xfrm>
        </p:spPr>
        <p:txBody>
          <a:bodyPr/>
          <a:lstStyle/>
          <a:p>
            <a:pPr marL="119062" indent="0">
              <a:buNone/>
            </a:pPr>
            <a:r>
              <a:rPr lang="en-US" sz="1800" b="1" dirty="0">
                <a:solidFill>
                  <a:schemeClr val="tx2"/>
                </a:solidFill>
              </a:rPr>
              <a:t>THE METRICS</a:t>
            </a:r>
          </a:p>
          <a:p>
            <a:r>
              <a:rPr lang="en-US" sz="1800" b="1" dirty="0"/>
              <a:t>Access to </a:t>
            </a:r>
            <a:br>
              <a:rPr lang="en-US" sz="1800" b="1" dirty="0"/>
            </a:br>
            <a:r>
              <a:rPr lang="en-US" sz="1800" b="1" dirty="0"/>
              <a:t>Public Higher Education</a:t>
            </a:r>
          </a:p>
          <a:p>
            <a:pPr lvl="1"/>
            <a:r>
              <a:rPr lang="en-US" sz="1600" dirty="0"/>
              <a:t>Enrollment Trends</a:t>
            </a:r>
          </a:p>
          <a:p>
            <a:pPr lvl="1"/>
            <a:r>
              <a:rPr lang="en-US" sz="1600" dirty="0"/>
              <a:t>Enrollment of </a:t>
            </a:r>
            <a:br>
              <a:rPr lang="en-US" sz="1600" dirty="0"/>
            </a:br>
            <a:r>
              <a:rPr lang="en-US" sz="1600" dirty="0"/>
              <a:t>Pell-Eligible Students</a:t>
            </a:r>
          </a:p>
          <a:p>
            <a:pPr lvl="1"/>
            <a:r>
              <a:rPr lang="en-US" sz="1600" dirty="0"/>
              <a:t>Enrollment Representation of Underserved Populations</a:t>
            </a:r>
          </a:p>
          <a:p>
            <a:r>
              <a:rPr lang="en-US" sz="1800" b="1" dirty="0"/>
              <a:t>Affordability of </a:t>
            </a:r>
            <a:br>
              <a:rPr lang="en-US" sz="1800" b="1" dirty="0"/>
            </a:br>
            <a:r>
              <a:rPr lang="en-US" sz="1800" b="1" dirty="0"/>
              <a:t>Public Higher Education</a:t>
            </a:r>
          </a:p>
          <a:p>
            <a:pPr lvl="1"/>
            <a:r>
              <a:rPr lang="en-US" sz="1600" dirty="0"/>
              <a:t>Tuition and Fees as Percent of State and Regional Income (Median and Lowest Quartile) </a:t>
            </a:r>
          </a:p>
          <a:p>
            <a:pPr lvl="1"/>
            <a:r>
              <a:rPr lang="en-US" sz="1600" dirty="0"/>
              <a:t>Student Loan Debt </a:t>
            </a:r>
            <a:br>
              <a:rPr lang="en-US" sz="1600" dirty="0"/>
            </a:br>
            <a:r>
              <a:rPr lang="en-US" sz="1600" dirty="0"/>
              <a:t>at Graduation</a:t>
            </a:r>
          </a:p>
          <a:p>
            <a:pPr lvl="1"/>
            <a:r>
              <a:rPr lang="en-US" sz="1600" dirty="0"/>
              <a:t>Unmet Student Financial Need Based on Direct Costs </a:t>
            </a:r>
          </a:p>
          <a:p>
            <a:endParaRPr lang="en-US" sz="18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D440A73-3BD6-4D8C-897C-18FEACBD4D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Preview of Metrics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5EEE5A-6BCA-48DA-AD56-4352209E5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Access &amp; Affordability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06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F6263D2-A90F-48BF-B2CE-E84F317C9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24000"/>
            <a:ext cx="8001000" cy="4625975"/>
          </a:xfrm>
        </p:spPr>
        <p:txBody>
          <a:bodyPr/>
          <a:lstStyle/>
          <a:p>
            <a:pPr marL="119062" indent="0">
              <a:buNone/>
            </a:pPr>
            <a:r>
              <a:rPr lang="en-US" sz="1800" b="1" dirty="0">
                <a:solidFill>
                  <a:schemeClr val="tx2"/>
                </a:solidFill>
              </a:rPr>
              <a:t>THE METRICS</a:t>
            </a:r>
          </a:p>
          <a:p>
            <a:pPr fontAlgn="auto"/>
            <a:r>
              <a:rPr lang="en-US" sz="1800" b="1" dirty="0"/>
              <a:t>Student Progress</a:t>
            </a:r>
          </a:p>
          <a:p>
            <a:pPr lvl="1" fontAlgn="auto"/>
            <a:r>
              <a:rPr lang="en-US" sz="1600" dirty="0"/>
              <a:t>On-time Credit Accumulation</a:t>
            </a:r>
          </a:p>
          <a:p>
            <a:pPr lvl="1" fontAlgn="auto"/>
            <a:r>
              <a:rPr lang="en-US" sz="1600" dirty="0"/>
              <a:t>First-Year Retention</a:t>
            </a:r>
          </a:p>
          <a:p>
            <a:pPr lvl="1" fontAlgn="auto"/>
            <a:r>
              <a:rPr lang="en-US" sz="1600" dirty="0"/>
              <a:t>Timely Completion of Gateway Courses (Math and English)</a:t>
            </a:r>
          </a:p>
          <a:p>
            <a:pPr lvl="1" fontAlgn="auto"/>
            <a:r>
              <a:rPr lang="en-US" sz="1600" dirty="0"/>
              <a:t>Student Engagement (NSSE)</a:t>
            </a:r>
          </a:p>
          <a:p>
            <a:pPr fontAlgn="auto"/>
            <a:r>
              <a:rPr lang="en-US" sz="1800" b="1" dirty="0"/>
              <a:t>Student Success &amp; Completion</a:t>
            </a:r>
          </a:p>
          <a:p>
            <a:pPr lvl="1" fontAlgn="auto"/>
            <a:r>
              <a:rPr lang="en-US" sz="1600" dirty="0"/>
              <a:t>CC Six-Year Student Success (VFA)</a:t>
            </a:r>
          </a:p>
          <a:p>
            <a:pPr lvl="1" fontAlgn="auto"/>
            <a:r>
              <a:rPr lang="en-US" sz="1600" dirty="0"/>
              <a:t>SU Graduation Rate of </a:t>
            </a:r>
            <a:br>
              <a:rPr lang="en-US" sz="1600" dirty="0"/>
            </a:br>
            <a:r>
              <a:rPr lang="en-US" sz="1600" dirty="0"/>
              <a:t>First-Time Degree-Seeking Students (IPEDS)</a:t>
            </a:r>
          </a:p>
          <a:p>
            <a:pPr lvl="1" fontAlgn="auto"/>
            <a:r>
              <a:rPr lang="en-US" sz="1600" dirty="0"/>
              <a:t>SU Graduation Rate of </a:t>
            </a:r>
            <a:br>
              <a:rPr lang="en-US" sz="1600" dirty="0"/>
            </a:br>
            <a:r>
              <a:rPr lang="en-US" sz="1600" dirty="0"/>
              <a:t>Transfer Degree-Seeking Students</a:t>
            </a:r>
          </a:p>
          <a:p>
            <a:pPr lvl="1" fontAlgn="auto"/>
            <a:r>
              <a:rPr lang="en-US" sz="1600" dirty="0"/>
              <a:t>CC &amp; SU Comprehensive Success of </a:t>
            </a:r>
            <a:br>
              <a:rPr lang="en-US" sz="1600" dirty="0"/>
            </a:br>
            <a:r>
              <a:rPr lang="en-US" sz="1600" dirty="0"/>
              <a:t>First-time &amp; Transfer Students (IPEDS)</a:t>
            </a:r>
            <a:endParaRPr lang="en-US" sz="1800" b="1" dirty="0"/>
          </a:p>
          <a:p>
            <a:pPr lvl="1" fontAlgn="t"/>
            <a:endParaRPr lang="en-US" sz="16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D440A73-3BD6-4D8C-897C-18FEACBD4D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Preview of Metrics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5EEE5A-6BCA-48DA-AD56-4352209E5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Student Success &amp; Completion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189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F6263D2-A90F-48BF-B2CE-E84F317C9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0"/>
            <a:ext cx="7239000" cy="4168775"/>
          </a:xfrm>
        </p:spPr>
        <p:txBody>
          <a:bodyPr/>
          <a:lstStyle/>
          <a:p>
            <a:pPr marL="119062" indent="0">
              <a:buNone/>
            </a:pPr>
            <a:r>
              <a:rPr lang="en-US" sz="1800" b="1" dirty="0">
                <a:solidFill>
                  <a:schemeClr val="tx2"/>
                </a:solidFill>
              </a:rPr>
              <a:t>THE METRICS</a:t>
            </a:r>
          </a:p>
          <a:p>
            <a:pPr fontAlgn="auto"/>
            <a:r>
              <a:rPr lang="en-US" sz="1800" b="1" dirty="0"/>
              <a:t>Workforce Alignment</a:t>
            </a:r>
          </a:p>
          <a:p>
            <a:pPr lvl="1" fontAlgn="auto"/>
            <a:r>
              <a:rPr lang="en-US" sz="1600" dirty="0"/>
              <a:t>Degree production trend in fields that are associated with high-demand occupations</a:t>
            </a:r>
          </a:p>
          <a:p>
            <a:pPr fontAlgn="auto"/>
            <a:r>
              <a:rPr lang="en-US" sz="1800" b="1" dirty="0"/>
              <a:t>Workforce Outcomes</a:t>
            </a:r>
          </a:p>
          <a:p>
            <a:pPr lvl="1" fontAlgn="auto"/>
            <a:r>
              <a:rPr lang="en-US" sz="1600" dirty="0"/>
              <a:t>Pre- and post-enrollment earnings of students (return on investment)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D440A73-3BD6-4D8C-897C-18FEACBD4D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Preview of Metrics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5EEE5A-6BCA-48DA-AD56-4352209E5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33400"/>
            <a:ext cx="8610600" cy="838200"/>
          </a:xfrm>
        </p:spPr>
        <p:txBody>
          <a:bodyPr/>
          <a:lstStyle/>
          <a:p>
            <a:r>
              <a:rPr lang="en-US" altLang="en-US" dirty="0"/>
              <a:t>Workforce Alignment &amp; Outcomes</a:t>
            </a:r>
          </a:p>
        </p:txBody>
      </p:sp>
    </p:spTree>
    <p:extLst>
      <p:ext uri="{BB962C8B-B14F-4D97-AF65-F5344CB8AC3E}">
        <p14:creationId xmlns:p14="http://schemas.microsoft.com/office/powerpoint/2010/main" val="8546548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HE PowerPoint">
  <a:themeElements>
    <a:clrScheme name="Custom 2">
      <a:dk1>
        <a:sysClr val="windowText" lastClr="000000"/>
      </a:dk1>
      <a:lt1>
        <a:sysClr val="window" lastClr="FFFFFF"/>
      </a:lt1>
      <a:dk2>
        <a:srgbClr val="001F5B"/>
      </a:dk2>
      <a:lt2>
        <a:srgbClr val="EAECEE"/>
      </a:lt2>
      <a:accent1>
        <a:srgbClr val="CF0A2C"/>
      </a:accent1>
      <a:accent2>
        <a:srgbClr val="F37121"/>
      </a:accent2>
      <a:accent3>
        <a:srgbClr val="FFC627"/>
      </a:accent3>
      <a:accent4>
        <a:srgbClr val="00AF41"/>
      </a:accent4>
      <a:accent5>
        <a:srgbClr val="009BDE"/>
      </a:accent5>
      <a:accent6>
        <a:srgbClr val="8D734A"/>
      </a:accent6>
      <a:hlink>
        <a:srgbClr val="7030A0"/>
      </a:hlink>
      <a:folHlink>
        <a:srgbClr val="99A4AD"/>
      </a:folHlink>
    </a:clrScheme>
    <a:fontScheme name="DHE">
      <a:majorFont>
        <a:latin typeface="Segoe UI Bold"/>
        <a:ea typeface=""/>
        <a:cs typeface=""/>
      </a:majorFont>
      <a:minorFont>
        <a:latin typeface="Segoe UI"/>
        <a:ea typeface=""/>
        <a:cs typeface="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HE PowerPoint 2017.potx" id="{E07B9D51-7A1B-445F-BE90-03D726D2647E}" vid="{A3B9CE9F-B01A-4D15-BC8D-DAC2DD4491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DHE PowerPoint 2017</Template>
  <TotalTime>2916</TotalTime>
  <Words>370</Words>
  <Application>Microsoft Office PowerPoint</Application>
  <PresentationFormat>On-screen Show (4:3)</PresentationFormat>
  <Paragraphs>121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Calibri</vt:lpstr>
      <vt:lpstr>Corbel</vt:lpstr>
      <vt:lpstr>Franklin Gothic Demi</vt:lpstr>
      <vt:lpstr>Segoe UI</vt:lpstr>
      <vt:lpstr>Segoe UI Bold</vt:lpstr>
      <vt:lpstr>Wingdings</vt:lpstr>
      <vt:lpstr>Wingdings 2</vt:lpstr>
      <vt:lpstr>Wingdings 3</vt:lpstr>
      <vt:lpstr>DHE PowerPoint</vt:lpstr>
      <vt:lpstr>Update on Performance Measurement Review</vt:lpstr>
      <vt:lpstr>Agenda</vt:lpstr>
      <vt:lpstr>Legislative Requirement</vt:lpstr>
      <vt:lpstr>Process and Progress: Almost There</vt:lpstr>
      <vt:lpstr>Process and Progress: Almost There</vt:lpstr>
      <vt:lpstr>Preview of Metrics</vt:lpstr>
      <vt:lpstr>Access &amp; Affordability</vt:lpstr>
      <vt:lpstr>Student Success &amp; Completion</vt:lpstr>
      <vt:lpstr>Workforce Alignment &amp; Outcomes</vt:lpstr>
      <vt:lpstr>Fiscal Stewardship</vt:lpstr>
      <vt:lpstr>Next Steps</vt:lpstr>
      <vt:lpstr>Process and Progress: Almost There</vt:lpstr>
      <vt:lpstr>Launch</vt:lpstr>
      <vt:lpstr>End Product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Delci, Mario (RGT)</dc:creator>
  <cp:lastModifiedBy>Chadha, Suchita (DHE)</cp:lastModifiedBy>
  <cp:revision>149</cp:revision>
  <cp:lastPrinted>2018-10-18T16:59:31Z</cp:lastPrinted>
  <dcterms:created xsi:type="dcterms:W3CDTF">2018-03-02T21:41:00Z</dcterms:created>
  <dcterms:modified xsi:type="dcterms:W3CDTF">2018-10-24T16:24:52Z</dcterms:modified>
</cp:coreProperties>
</file>